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  <p:sldMasterId id="2147483694" r:id="rId5"/>
  </p:sldMasterIdLst>
  <p:notesMasterIdLst>
    <p:notesMasterId r:id="rId58"/>
  </p:notesMasterIdLst>
  <p:handoutMasterIdLst>
    <p:handoutMasterId r:id="rId59"/>
  </p:handoutMasterIdLst>
  <p:sldIdLst>
    <p:sldId id="593" r:id="rId6"/>
    <p:sldId id="594" r:id="rId7"/>
    <p:sldId id="595" r:id="rId8"/>
    <p:sldId id="601" r:id="rId9"/>
    <p:sldId id="600" r:id="rId10"/>
    <p:sldId id="537" r:id="rId11"/>
    <p:sldId id="538" r:id="rId12"/>
    <p:sldId id="539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563" r:id="rId31"/>
    <p:sldId id="628" r:id="rId32"/>
    <p:sldId id="621" r:id="rId33"/>
    <p:sldId id="602" r:id="rId34"/>
    <p:sldId id="603" r:id="rId35"/>
    <p:sldId id="604" r:id="rId36"/>
    <p:sldId id="605" r:id="rId37"/>
    <p:sldId id="606" r:id="rId38"/>
    <p:sldId id="630" r:id="rId39"/>
    <p:sldId id="607" r:id="rId40"/>
    <p:sldId id="609" r:id="rId41"/>
    <p:sldId id="610" r:id="rId42"/>
    <p:sldId id="611" r:id="rId43"/>
    <p:sldId id="612" r:id="rId44"/>
    <p:sldId id="613" r:id="rId45"/>
    <p:sldId id="614" r:id="rId46"/>
    <p:sldId id="615" r:id="rId47"/>
    <p:sldId id="616" r:id="rId48"/>
    <p:sldId id="617" r:id="rId49"/>
    <p:sldId id="631" r:id="rId50"/>
    <p:sldId id="632" r:id="rId51"/>
    <p:sldId id="618" r:id="rId52"/>
    <p:sldId id="619" r:id="rId53"/>
    <p:sldId id="591" r:id="rId54"/>
    <p:sldId id="622" r:id="rId55"/>
    <p:sldId id="514" r:id="rId56"/>
    <p:sldId id="597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595"/>
            <p14:sldId id="601"/>
          </p14:sldIdLst>
        </p14:section>
        <p14:section name="Manual String Processing" id="{FFABAE1C-6DD7-4C2C-8F4E-4384CCAFF100}">
          <p14:sldIdLst>
            <p14:sldId id="600"/>
            <p14:sldId id="537"/>
            <p14:sldId id="538"/>
            <p14:sldId id="539"/>
            <p14:sldId id="542"/>
            <p14:sldId id="545"/>
            <p14:sldId id="623"/>
            <p14:sldId id="626"/>
            <p14:sldId id="548"/>
            <p14:sldId id="550"/>
            <p14:sldId id="552"/>
            <p14:sldId id="553"/>
            <p14:sldId id="627"/>
            <p14:sldId id="624"/>
            <p14:sldId id="554"/>
            <p14:sldId id="555"/>
            <p14:sldId id="589"/>
            <p14:sldId id="557"/>
            <p14:sldId id="560"/>
            <p14:sldId id="564"/>
            <p14:sldId id="562"/>
            <p14:sldId id="563"/>
            <p14:sldId id="628"/>
          </p14:sldIdLst>
        </p14:section>
        <p14:section name="Regular Expression" id="{C26D8618-AB4A-4067-AF04-093F256AA5F8}">
          <p14:sldIdLst>
            <p14:sldId id="621"/>
            <p14:sldId id="602"/>
            <p14:sldId id="603"/>
            <p14:sldId id="604"/>
            <p14:sldId id="605"/>
            <p14:sldId id="606"/>
            <p14:sldId id="630"/>
            <p14:sldId id="607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Summary" id="{9286E23B-2FC3-40A0-8C1A-42589FB25A33}">
          <p14:sldIdLst>
            <p14:sldId id="591"/>
            <p14:sldId id="622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87" d="100"/>
          <a:sy n="87" d="100"/>
        </p:scale>
        <p:origin x="30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67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10/17/2016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regex101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Strings and RegEx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4557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 term)</a:t>
            </a:r>
            <a:r>
              <a:rPr lang="en-US" noProof="1"/>
              <a:t> – returns the index of the first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noProof="1"/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noProof="1"/>
              <a:t> if there is no match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/>
              <a:t> – returns the index of the last occurrence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3219271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722203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14600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is in the text.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012" y="3545376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865589" y="3695995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67818" y="3830130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46012" y="4953001"/>
            <a:ext cx="3824400" cy="914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64360" y="5136196"/>
            <a:ext cx="73005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799012" y="5238782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25580" y="3545375"/>
            <a:ext cx="241110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dirty="0"/>
          </a:p>
          <a:p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540380" y="3711768"/>
            <a:ext cx="73005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847386" y="383012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371600"/>
            <a:ext cx="11353800" cy="46697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!= -1)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@"C:\Pics\Summer2009.jpg";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632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790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0790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 Zagorka, Tuborg, Becks.";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listOfBeers.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86" y="1524000"/>
            <a:ext cx="422952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/>
              <a:t> 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"$ 1234567";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text.</a:t>
            </a:r>
          </a:p>
          <a:p>
            <a:pPr lvl="2"/>
            <a:r>
              <a:rPr lang="en-US" dirty="0"/>
              <a:t>You should replace</a:t>
            </a:r>
            <a:r>
              <a:rPr lang="bg-BG" dirty="0"/>
              <a:t> </a:t>
            </a:r>
            <a:r>
              <a:rPr lang="en-GB" dirty="0"/>
              <a:t>with </a:t>
            </a:r>
            <a:r>
              <a:rPr lang="en-US" dirty="0"/>
              <a:t>"</a:t>
            </a:r>
            <a:r>
              <a:rPr lang="en-US" b="1" dirty="0"/>
              <a:t>*</a:t>
            </a:r>
            <a:r>
              <a:rPr lang="en-US" dirty="0"/>
              <a:t>",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221566" y="3175096"/>
            <a:ext cx="76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Linux, Windows</a:t>
            </a:r>
          </a:p>
          <a:p>
            <a:r>
              <a:rPr lang="en-US" dirty="0"/>
              <a:t>It is not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, it is GNU/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4636797" y="4621775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217612" y="521925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It is not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, it is GNU/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.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*****</a:t>
            </a:r>
            <a:r>
              <a:rPr lang="en-US" dirty="0"/>
              <a:t> is merely the kernel, while GNU adds the functionality.</a:t>
            </a:r>
            <a:r>
              <a:rPr lang="bg-BG" dirty="0"/>
              <a:t>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5745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		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ToDo: Add seprators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new string('*', 						banWord.Length));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847012" y="2177580"/>
            <a:ext cx="3505200" cy="1702784"/>
          </a:xfrm>
          <a:prstGeom prst="wedgeRoundRectCallout">
            <a:avLst>
              <a:gd name="adj1" fmla="val -85178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string contains another string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What is a String?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ts val="4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dirty="0"/>
              <a:t> Operator is Slow?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clean = "C#   ";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Using the StringBuilder Class</a:t>
            </a:r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150620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</a:t>
            </a:r>
            <a:br>
              <a:rPr lang="en-US" dirty="0"/>
            </a:br>
            <a:r>
              <a:rPr lang="en-US" dirty="0"/>
              <a:t>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</a:t>
            </a:r>
            <a:br>
              <a:rPr lang="en-US" dirty="0"/>
            </a:br>
            <a:r>
              <a:rPr lang="en-US" dirty="0"/>
              <a:t>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(Length)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position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>
                <a:latin typeface="+mj-lt"/>
              </a:rPr>
              <a:t> </a:t>
            </a:r>
            <a:r>
              <a:rPr lang="en-US" sz="3000" noProof="1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converts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/>
              <a:t>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10 secs. 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nor the Convert.ToString()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124200"/>
            <a:ext cx="4487102" cy="2362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2974139"/>
            <a:ext cx="3543795" cy="96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4" y="4836011"/>
            <a:ext cx="3543795" cy="9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 startAt="4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regex.Replace(text,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/>
              <a:t>href=</a:t>
            </a:r>
            <a:r>
              <a:rPr lang="bg-BG" b="1" dirty="0"/>
              <a:t>"http://softuni.bg"</a:t>
            </a:r>
            <a:r>
              <a:rPr lang="bg-BG" dirty="0"/>
              <a:t>&gt;SoftUni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</a:t>
            </a:r>
            <a:r>
              <a:rPr lang="sv-SE" sz="28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href.*?=(.*)&gt;(.*?)&lt;\/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Strings are represented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200" dirty="0"/>
              <a:t> objects in .NET Framework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r>
              <a:rPr lang="en-US" sz="3600" dirty="0"/>
              <a:t>Before initializing, a string variable has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/>
              <a:t>value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String?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88967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Several ways to compare two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Dictionary-based string comparison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47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Equality checking by operator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/>
              <a:t>Using the case-sensitive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same effect like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" " 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2826</Words>
  <Application>Microsoft Office PowerPoint</Application>
  <PresentationFormat>Custom</PresentationFormat>
  <Paragraphs>600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4_SoftUni 16x9</vt:lpstr>
      <vt:lpstr>Strings and RegEx</vt:lpstr>
      <vt:lpstr>Table of Contents</vt:lpstr>
      <vt:lpstr>Table of Contents (2)</vt:lpstr>
      <vt:lpstr>Questions</vt:lpstr>
      <vt:lpstr>What is a String?</vt:lpstr>
      <vt:lpstr>Manipulating Strings</vt:lpstr>
      <vt:lpstr>Comparing Strings</vt:lpstr>
      <vt:lpstr>Comparing Strings (2)</vt:lpstr>
      <vt:lpstr>Concatenating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The StringBuilder Class (2)</vt:lpstr>
      <vt:lpstr>Demo: String concatenation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Version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2016-10-17T11:02:25Z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